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64" r:id="rId4"/>
    <p:sldId id="282" r:id="rId5"/>
    <p:sldId id="257" r:id="rId6"/>
    <p:sldId id="258" r:id="rId7"/>
    <p:sldId id="259" r:id="rId8"/>
    <p:sldId id="263" r:id="rId9"/>
    <p:sldId id="260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8" r:id="rId21"/>
    <p:sldId id="276" r:id="rId22"/>
    <p:sldId id="277" r:id="rId23"/>
    <p:sldId id="265" r:id="rId24"/>
    <p:sldId id="261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terest.com/jdonliturgy/advent-crafts-classroom-idea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heLiturgicalCatechist" TargetMode="External"/><Relationship Id="rId2" Type="http://schemas.openxmlformats.org/officeDocument/2006/relationships/hyperlink" Target="http://theliturgicalcatechist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hBB5bwuzl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Advent Adventures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Bringing the Season to Life for Children and Youth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we begin Advent…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Listen to the prayers at Mass: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“Grant your faithful, we pray, almighty God</a:t>
            </a:r>
          </a:p>
          <a:p>
            <a:pPr marL="0" indent="0">
              <a:buNone/>
            </a:pPr>
            <a:r>
              <a:rPr lang="en-US" dirty="0" smtClean="0"/>
              <a:t>the resolve to run forth to meet your Christ</a:t>
            </a:r>
          </a:p>
          <a:p>
            <a:pPr marL="0" indent="0">
              <a:buNone/>
            </a:pPr>
            <a:r>
              <a:rPr lang="en-US" dirty="0" smtClean="0"/>
              <a:t>with righteous deeds at his coming</a:t>
            </a:r>
          </a:p>
          <a:p>
            <a:pPr marL="0" indent="0">
              <a:buNone/>
            </a:pPr>
            <a:r>
              <a:rPr lang="en-US" dirty="0" smtClean="0"/>
              <a:t>so that, gathered at his right hand, 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hey may be worthy to possess the heavenly Kingdom</a:t>
            </a:r>
          </a:p>
          <a:p>
            <a:pPr marL="0" indent="0">
              <a:buNone/>
            </a:pPr>
            <a:r>
              <a:rPr lang="en-US" dirty="0" smtClean="0"/>
              <a:t>Through our Lord Jesus Christ, your Son……”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(Collect, 1</a:t>
            </a:r>
            <a:r>
              <a:rPr lang="en-US" baseline="30000" dirty="0" smtClean="0"/>
              <a:t>st</a:t>
            </a:r>
            <a:r>
              <a:rPr lang="en-US" dirty="0" smtClean="0"/>
              <a:t> Sunday in Advent)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we end Advent…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“Having received this pledge of eternal redemption</a:t>
            </a:r>
          </a:p>
          <a:p>
            <a:pPr marL="0" indent="0">
              <a:buNone/>
            </a:pPr>
            <a:r>
              <a:rPr lang="en-US" dirty="0" smtClean="0"/>
              <a:t>We pray, almighty God, </a:t>
            </a:r>
          </a:p>
          <a:p>
            <a:pPr marL="0" indent="0">
              <a:buNone/>
            </a:pPr>
            <a:r>
              <a:rPr lang="en-US" dirty="0" smtClean="0"/>
              <a:t>That as the feast day of our salvation draws ever nearer,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so we may press forward all the more eagerly</a:t>
            </a:r>
          </a:p>
          <a:p>
            <a:pPr marL="0" indent="0">
              <a:buNone/>
            </a:pPr>
            <a:r>
              <a:rPr lang="en-US" dirty="0" smtClean="0"/>
              <a:t>To the worthy celebration of the mystery of your Son’s Nativity.</a:t>
            </a:r>
          </a:p>
          <a:p>
            <a:pPr marL="0" indent="0">
              <a:buNone/>
            </a:pPr>
            <a:r>
              <a:rPr lang="en-US" dirty="0" smtClean="0"/>
              <a:t>Who lives and reigns for ever and ever…”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(Prayer after  Communion, 4</a:t>
            </a:r>
            <a:r>
              <a:rPr lang="en-US" baseline="30000" dirty="0" smtClean="0"/>
              <a:t>th</a:t>
            </a:r>
            <a:r>
              <a:rPr lang="en-US" dirty="0" smtClean="0"/>
              <a:t> Sunday)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Reflection: what does it mean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to wait with eagerness and joy?</a:t>
            </a:r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20" y="2969042"/>
            <a:ext cx="5845933" cy="328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 of Advent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Wreath </a:t>
            </a:r>
          </a:p>
          <a:p>
            <a:r>
              <a:rPr lang="en-US" dirty="0" smtClean="0"/>
              <a:t>Purple (and blue)</a:t>
            </a:r>
          </a:p>
          <a:p>
            <a:r>
              <a:rPr lang="en-US" dirty="0" smtClean="0"/>
              <a:t>Stars and nighttime sky </a:t>
            </a:r>
          </a:p>
          <a:p>
            <a:r>
              <a:rPr lang="en-US" dirty="0" smtClean="0"/>
              <a:t>Looking toward the east</a:t>
            </a:r>
          </a:p>
          <a:p>
            <a:r>
              <a:rPr lang="en-US" dirty="0" smtClean="0"/>
              <a:t>Alpha and Omega</a:t>
            </a:r>
          </a:p>
          <a:p>
            <a:r>
              <a:rPr lang="en-US" dirty="0" smtClean="0"/>
              <a:t>Jesse Tree </a:t>
            </a:r>
          </a:p>
          <a:p>
            <a:r>
              <a:rPr lang="en-US" dirty="0" smtClean="0"/>
              <a:t>O Antiphons</a:t>
            </a:r>
          </a:p>
          <a:p>
            <a:r>
              <a:rPr lang="en-US" dirty="0" smtClean="0"/>
              <a:t>Empty manger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89" y="1420906"/>
            <a:ext cx="3235698" cy="3106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87" y="3009899"/>
            <a:ext cx="2888290" cy="297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wreath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220642" cy="4351338"/>
          </a:xfrm>
        </p:spPr>
        <p:txBody>
          <a:bodyPr/>
          <a:lstStyle/>
          <a:p>
            <a:r>
              <a:rPr lang="en-US" dirty="0" smtClean="0"/>
              <a:t>Originated as a home devotion in Germany – made its way into churches.  </a:t>
            </a:r>
          </a:p>
          <a:p>
            <a:r>
              <a:rPr lang="en-US" dirty="0" smtClean="0"/>
              <a:t>Circle represents God’s unending love – and also eternity</a:t>
            </a:r>
          </a:p>
          <a:p>
            <a:r>
              <a:rPr lang="en-US" dirty="0" smtClean="0"/>
              <a:t>The increasing light represents the approach of Jesus </a:t>
            </a:r>
          </a:p>
          <a:p>
            <a:r>
              <a:rPr lang="en-US" dirty="0" smtClean="0"/>
              <a:t>The evergreens represent hope of eternal life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16" y="1825625"/>
            <a:ext cx="4219073" cy="34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 (and blue)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6674" y="1690688"/>
            <a:ext cx="510032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purple of Advent represents: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Waiting</a:t>
            </a:r>
          </a:p>
          <a:p>
            <a:r>
              <a:rPr lang="en-US" dirty="0" smtClean="0"/>
              <a:t>Quiet</a:t>
            </a:r>
          </a:p>
          <a:p>
            <a:r>
              <a:rPr lang="en-US" dirty="0" smtClean="0"/>
              <a:t>Royalty (“the King” is coming)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Blue is used as an accent – to remind us of Mary – who is also waiting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7" y="1690688"/>
            <a:ext cx="5081000" cy="33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 and the night-time sky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78" y="1532773"/>
            <a:ext cx="6100011" cy="3431255"/>
          </a:xfrm>
        </p:spPr>
      </p:pic>
      <p:sp>
        <p:nvSpPr>
          <p:cNvPr id="5" name="TextBox 4"/>
          <p:cNvSpPr txBox="1"/>
          <p:nvPr/>
        </p:nvSpPr>
        <p:spPr>
          <a:xfrm>
            <a:off x="1299410" y="5072314"/>
            <a:ext cx="9593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Creator of the stars of night, </a:t>
            </a:r>
            <a:r>
              <a:rPr lang="en-US" sz="2800" dirty="0"/>
              <a:t>t</a:t>
            </a:r>
            <a:r>
              <a:rPr lang="en-US" sz="2800" dirty="0" smtClean="0"/>
              <a:t>hy </a:t>
            </a:r>
            <a:r>
              <a:rPr lang="en-US" sz="2800" dirty="0"/>
              <a:t>people's everlasting light, </a:t>
            </a:r>
            <a:r>
              <a:rPr lang="en-US" sz="2800" dirty="0" err="1"/>
              <a:t>Jesu</a:t>
            </a:r>
            <a:r>
              <a:rPr lang="en-US" sz="2800" dirty="0"/>
              <a:t>, Redeemer, save us all, </a:t>
            </a:r>
            <a:r>
              <a:rPr lang="en-US" sz="2800" dirty="0" smtClean="0"/>
              <a:t>and </a:t>
            </a:r>
            <a:r>
              <a:rPr lang="en-US" sz="2800" dirty="0"/>
              <a:t>hear Thy servants when they </a:t>
            </a:r>
            <a:r>
              <a:rPr lang="en-US" sz="2800" dirty="0" smtClean="0"/>
              <a:t>call…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93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the East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11" y="3344779"/>
            <a:ext cx="3890089" cy="2601497"/>
          </a:xfrm>
        </p:spPr>
      </p:pic>
      <p:sp>
        <p:nvSpPr>
          <p:cNvPr id="5" name="TextBox 4"/>
          <p:cNvSpPr txBox="1"/>
          <p:nvPr/>
        </p:nvSpPr>
        <p:spPr>
          <a:xfrm>
            <a:off x="3007893" y="4992169"/>
            <a:ext cx="5281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“The King shall come when morning dawns…”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27" y="1608219"/>
            <a:ext cx="4321983" cy="30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and Omega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25" y="3189732"/>
            <a:ext cx="3780498" cy="2831724"/>
          </a:xfrm>
        </p:spPr>
      </p:pic>
      <p:sp>
        <p:nvSpPr>
          <p:cNvPr id="5" name="TextBox 4"/>
          <p:cNvSpPr txBox="1"/>
          <p:nvPr/>
        </p:nvSpPr>
        <p:spPr>
          <a:xfrm>
            <a:off x="1030704" y="1804737"/>
            <a:ext cx="6561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Jesus Christ, the beginning and the end. </a:t>
            </a:r>
          </a:p>
          <a:p>
            <a:r>
              <a:rPr lang="en-US" sz="2800" dirty="0" smtClean="0"/>
              <a:t>The Word who was present at Creation. 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King who will come at the end of time.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7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Jesse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484" y="1825625"/>
            <a:ext cx="507331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genealogy of Jesus, </a:t>
            </a:r>
            <a:r>
              <a:rPr lang="en-US" dirty="0" err="1" smtClean="0"/>
              <a:t>etc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Adam, Noah, Abraham, Isaac, Jacob, Joseph, Moses, Joshua, Gideon, Samuel, David, Elijah, Hezekiah, Isaiah, Jeremiah, Nehemiah, John the Baptist, Mary, Elizabeth, Zechariah, Joseph, the Magi, Christ child, Chi-Rho.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32" y="1825625"/>
            <a:ext cx="45964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lead kids through  Catholic Advent...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54" y="1752878"/>
            <a:ext cx="556708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You  need to live the season in a Catholic way yourself – to be authentic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scontent-b-ord.xx.fbcdn.net/hphotos-xpf1/v/t1.0-9/10712927_10204048654754433_5258186690900750458_n.jpg?oh=f05c62846e000ee695436af73c7a1c79&amp;oe=54E7DD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66" y="1680411"/>
            <a:ext cx="4099944" cy="44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empty manger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87" y="2175542"/>
            <a:ext cx="5486400" cy="3651504"/>
          </a:xfrm>
        </p:spPr>
      </p:pic>
    </p:spTree>
    <p:extLst>
      <p:ext uri="{BB962C8B-B14F-4D97-AF65-F5344CB8AC3E}">
        <p14:creationId xmlns:p14="http://schemas.microsoft.com/office/powerpoint/2010/main" val="29498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Antiphons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50894"/>
            <a:ext cx="10233800" cy="46260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Begin on December 17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/>
              <a:t>December 17: O </a:t>
            </a:r>
            <a:r>
              <a:rPr lang="en-US" dirty="0" err="1"/>
              <a:t>Sapientia</a:t>
            </a:r>
            <a:r>
              <a:rPr lang="en-US" dirty="0"/>
              <a:t> (</a:t>
            </a:r>
            <a:r>
              <a:rPr lang="en-US" i="1" dirty="0"/>
              <a:t>O Wisdom</a:t>
            </a:r>
            <a:r>
              <a:rPr lang="en-US" dirty="0"/>
              <a:t>)</a:t>
            </a:r>
          </a:p>
          <a:p>
            <a:r>
              <a:rPr lang="en-US" dirty="0"/>
              <a:t>December 18: O Adonai (</a:t>
            </a:r>
            <a:r>
              <a:rPr lang="en-US" i="1" dirty="0"/>
              <a:t>O Lord</a:t>
            </a:r>
            <a:r>
              <a:rPr lang="en-US" dirty="0"/>
              <a:t>)</a:t>
            </a:r>
          </a:p>
          <a:p>
            <a:r>
              <a:rPr lang="en-US" dirty="0"/>
              <a:t>December 19: O Radix Jesse (</a:t>
            </a:r>
            <a:r>
              <a:rPr lang="en-US" i="1" dirty="0"/>
              <a:t>O Root of Jesse</a:t>
            </a:r>
            <a:r>
              <a:rPr lang="en-US" dirty="0"/>
              <a:t>)</a:t>
            </a:r>
          </a:p>
          <a:p>
            <a:r>
              <a:rPr lang="en-US" dirty="0"/>
              <a:t>December 20: O </a:t>
            </a:r>
            <a:r>
              <a:rPr lang="en-US" dirty="0" err="1"/>
              <a:t>Clavis</a:t>
            </a:r>
            <a:r>
              <a:rPr lang="en-US" dirty="0"/>
              <a:t> David (</a:t>
            </a:r>
            <a:r>
              <a:rPr lang="en-US" i="1" dirty="0"/>
              <a:t>O Key of David</a:t>
            </a:r>
            <a:r>
              <a:rPr lang="en-US" dirty="0"/>
              <a:t>)</a:t>
            </a:r>
          </a:p>
          <a:p>
            <a:r>
              <a:rPr lang="en-US" dirty="0"/>
              <a:t>December 21: O </a:t>
            </a:r>
            <a:r>
              <a:rPr lang="en-US" dirty="0" err="1"/>
              <a:t>Oriens</a:t>
            </a:r>
            <a:r>
              <a:rPr lang="en-US" dirty="0"/>
              <a:t> (</a:t>
            </a:r>
            <a:r>
              <a:rPr lang="en-US" i="1" dirty="0"/>
              <a:t>O Dayspring</a:t>
            </a:r>
            <a:r>
              <a:rPr lang="en-US" dirty="0"/>
              <a:t>)</a:t>
            </a:r>
          </a:p>
          <a:p>
            <a:r>
              <a:rPr lang="en-US" dirty="0"/>
              <a:t>December 22: O Rex </a:t>
            </a:r>
            <a:r>
              <a:rPr lang="en-US" dirty="0" err="1"/>
              <a:t>Gentium</a:t>
            </a:r>
            <a:r>
              <a:rPr lang="en-US" dirty="0"/>
              <a:t> (</a:t>
            </a:r>
            <a:r>
              <a:rPr lang="en-US" i="1" dirty="0"/>
              <a:t>O King of the nations</a:t>
            </a:r>
            <a:r>
              <a:rPr lang="en-US" dirty="0"/>
              <a:t>)</a:t>
            </a:r>
          </a:p>
          <a:p>
            <a:r>
              <a:rPr lang="en-US" dirty="0"/>
              <a:t>December 23: O Emmanuel (</a:t>
            </a:r>
            <a:r>
              <a:rPr lang="en-US" i="1" dirty="0"/>
              <a:t>O With Us is God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(See O Antiphon house instructions on Pinterest)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14" y="1825625"/>
            <a:ext cx="6498547" cy="4351338"/>
          </a:xfrm>
        </p:spPr>
      </p:pic>
    </p:spTree>
    <p:extLst>
      <p:ext uri="{BB962C8B-B14F-4D97-AF65-F5344CB8AC3E}">
        <p14:creationId xmlns:p14="http://schemas.microsoft.com/office/powerpoint/2010/main" val="2850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062"/>
            <a:ext cx="10515600" cy="1325563"/>
          </a:xfrm>
        </p:spPr>
        <p:txBody>
          <a:bodyPr/>
          <a:lstStyle/>
          <a:p>
            <a:r>
              <a:rPr lang="en-US" dirty="0" smtClean="0"/>
              <a:t>What to do in Religious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66626"/>
            <a:ext cx="10233800" cy="3909421"/>
          </a:xfrm>
        </p:spPr>
        <p:txBody>
          <a:bodyPr>
            <a:normAutofit/>
          </a:bodyPr>
          <a:lstStyle/>
          <a:p>
            <a:r>
              <a:rPr lang="en-US" dirty="0" smtClean="0"/>
              <a:t>Teach about the Liturgical year as Advent begins</a:t>
            </a:r>
          </a:p>
          <a:p>
            <a:r>
              <a:rPr lang="en-US" dirty="0" smtClean="0"/>
              <a:t>Display an Advent wreath and purple cloth on your prayer table</a:t>
            </a:r>
          </a:p>
          <a:p>
            <a:r>
              <a:rPr lang="en-US" dirty="0" smtClean="0"/>
              <a:t>Pray around the wreath, using the invocation: “Come, Lord Jesus”</a:t>
            </a:r>
          </a:p>
          <a:p>
            <a:r>
              <a:rPr lang="en-US" dirty="0" smtClean="0"/>
              <a:t>Use the “O Antiphons” after December 17 (even if it’s only once)</a:t>
            </a:r>
          </a:p>
          <a:p>
            <a:r>
              <a:rPr lang="en-US" dirty="0"/>
              <a:t>Plan </a:t>
            </a:r>
            <a:r>
              <a:rPr lang="en-US" dirty="0" smtClean="0"/>
              <a:t>hands-on </a:t>
            </a:r>
            <a:r>
              <a:rPr lang="en-US" dirty="0"/>
              <a:t>Advent crafts (See Pinterest for options</a:t>
            </a:r>
            <a:r>
              <a:rPr lang="en-US" dirty="0" smtClean="0"/>
              <a:t>)</a:t>
            </a:r>
          </a:p>
          <a:p>
            <a:r>
              <a:rPr lang="en-US" dirty="0"/>
              <a:t>Do not spend Advent practicing for a Christmas </a:t>
            </a:r>
            <a:r>
              <a:rPr lang="en-US" dirty="0" smtClean="0"/>
              <a:t>program.</a:t>
            </a:r>
          </a:p>
          <a:p>
            <a:r>
              <a:rPr lang="en-US" dirty="0" smtClean="0"/>
              <a:t>Plan Christmas parties for the Christmas season.</a:t>
            </a:r>
          </a:p>
        </p:txBody>
      </p:sp>
    </p:spTree>
    <p:extLst>
      <p:ext uri="{BB962C8B-B14F-4D97-AF65-F5344CB8AC3E}">
        <p14:creationId xmlns:p14="http://schemas.microsoft.com/office/powerpoint/2010/main" val="29642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you send home to families?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486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Instructions for a family Advent wreath (and the blessing)</a:t>
            </a:r>
          </a:p>
          <a:p>
            <a:r>
              <a:rPr lang="en-US" dirty="0" smtClean="0"/>
              <a:t>Encourage nightly prayer around Advent wreath</a:t>
            </a:r>
          </a:p>
          <a:p>
            <a:r>
              <a:rPr lang="en-US" dirty="0" smtClean="0"/>
              <a:t>Suggest family charity projects</a:t>
            </a:r>
          </a:p>
          <a:p>
            <a:r>
              <a:rPr lang="en-US" dirty="0" smtClean="0"/>
              <a:t>Send instructions for an Advent calendar with scripture connections – not </a:t>
            </a:r>
            <a:r>
              <a:rPr lang="en-US" dirty="0" err="1" smtClean="0"/>
              <a:t>Santas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Suggest families wait to put up  their Christmas tree to keep focus on the wreath. Send home the order of blessing of the Christmas tree</a:t>
            </a:r>
          </a:p>
          <a:p>
            <a:r>
              <a:rPr lang="en-US" dirty="0" smtClean="0"/>
              <a:t>Encourage them to set up the empty stable – have Mary and Joseph, shepherds, start their journey  (And after Christmas, start the 3 Kings moving toward Epiphany)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Ideas, patterns &amp; instructions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49" y="1690688"/>
            <a:ext cx="2878870" cy="2989596"/>
          </a:xfrm>
        </p:spPr>
      </p:pic>
      <p:sp>
        <p:nvSpPr>
          <p:cNvPr id="5" name="TextBox 4"/>
          <p:cNvSpPr txBox="1"/>
          <p:nvPr/>
        </p:nvSpPr>
        <p:spPr>
          <a:xfrm>
            <a:off x="838200" y="4848726"/>
            <a:ext cx="10940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linkClick r:id="rId3"/>
              </a:rPr>
              <a:t>http://www.pinterest.com/jdonliturgy/advent-crafts-classroom-ideas</a:t>
            </a:r>
            <a:r>
              <a:rPr lang="en-US" sz="3200" b="1" dirty="0" smtClean="0">
                <a:hlinkClick r:id="rId3"/>
              </a:rPr>
              <a:t>/</a:t>
            </a:r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Username: Joyce Donahue  or pinterest.com/</a:t>
            </a:r>
            <a:r>
              <a:rPr lang="en-US" sz="3200" b="1" dirty="0" err="1" smtClean="0"/>
              <a:t>jdonliturgy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698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2108"/>
            <a:ext cx="10515600" cy="1325563"/>
          </a:xfrm>
        </p:spPr>
        <p:txBody>
          <a:bodyPr/>
          <a:lstStyle/>
          <a:p>
            <a:r>
              <a:rPr lang="en-US" dirty="0" smtClean="0"/>
              <a:t>The Liturgical Catechist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hlinkClick r:id="rId2"/>
              </a:rPr>
              <a:t>http://theliturgicalcatechist.weebly.com</a:t>
            </a:r>
            <a:r>
              <a:rPr lang="en-US" sz="3600" dirty="0" smtClean="0">
                <a:solidFill>
                  <a:srgbClr val="FFFF00"/>
                </a:solidFill>
                <a:hlinkClick r:id="rId2"/>
              </a:rPr>
              <a:t>/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hlinkClick r:id="rId3"/>
              </a:rPr>
              <a:t>https://</a:t>
            </a:r>
            <a:r>
              <a:rPr lang="en-US" sz="3600" b="1" dirty="0" smtClean="0">
                <a:solidFill>
                  <a:srgbClr val="FFFF00"/>
                </a:solidFill>
                <a:hlinkClick r:id="rId3"/>
              </a:rPr>
              <a:t>www.facebook.com/TheLiturgicalCatechist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90" y="2526616"/>
            <a:ext cx="6079089" cy="301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59" y="312741"/>
            <a:ext cx="10515600" cy="1325563"/>
          </a:xfrm>
        </p:spPr>
        <p:txBody>
          <a:bodyPr/>
          <a:lstStyle/>
          <a:p>
            <a:r>
              <a:rPr lang="en-US" dirty="0" smtClean="0"/>
              <a:t>Advent is about waiting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4707059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 the Incarnation</a:t>
            </a:r>
          </a:p>
          <a:p>
            <a:r>
              <a:rPr lang="en-US" sz="3200" dirty="0" smtClean="0"/>
              <a:t>For the Second Coming</a:t>
            </a:r>
            <a:endParaRPr lang="en-US" sz="1100" dirty="0" smtClean="0"/>
          </a:p>
          <a:p>
            <a:endParaRPr lang="en-US" sz="1100" dirty="0"/>
          </a:p>
          <a:p>
            <a:pPr marL="0" indent="0">
              <a:buNone/>
            </a:pPr>
            <a:r>
              <a:rPr lang="en-US" sz="3200" dirty="0" smtClean="0"/>
              <a:t>BUT – the US consumer culture says December is “the Christmas Season”</a:t>
            </a: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47" y="1638304"/>
            <a:ext cx="5847970" cy="4385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25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to be countercultural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www.youtube.com/watch?v=vhBB5bwuzl4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the Church says about Advent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84" y="1825625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Advent season is a time of preparation that directs our hearts and minds to Christ’s second coming at the end of time and also to the anniversary of the Lord’s birth on </a:t>
            </a:r>
            <a:r>
              <a:rPr lang="en-US" dirty="0" smtClean="0"/>
              <a:t>Christmas</a:t>
            </a:r>
            <a:r>
              <a:rPr lang="en-US" dirty="0"/>
              <a:t>. </a:t>
            </a:r>
            <a:r>
              <a:rPr lang="en-US" dirty="0" smtClean="0"/>
              <a:t>”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(USCCB  Liturgical Year resources.)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02" y="2965450"/>
            <a:ext cx="3454065" cy="33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Comings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316" y="1789530"/>
            <a:ext cx="10233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St. Bernard of </a:t>
            </a:r>
            <a:r>
              <a:rPr lang="en-US" sz="3600" dirty="0" err="1" smtClean="0"/>
              <a:t>Clairvaux</a:t>
            </a:r>
            <a:r>
              <a:rPr lang="en-US" sz="3600" dirty="0" smtClean="0"/>
              <a:t>:</a:t>
            </a:r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Coming:  </a:t>
            </a:r>
            <a:r>
              <a:rPr lang="en-US" dirty="0" smtClean="0"/>
              <a:t>as a human being living among men who saw and hated him. He came as our redemption: “in flesh and weakness”</a:t>
            </a: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Coming:  </a:t>
            </a:r>
            <a:r>
              <a:rPr lang="en-US" dirty="0" smtClean="0"/>
              <a:t>he will come at the end of time and all flesh shall see him. He will come as our life:  “in glory and majesty”</a:t>
            </a:r>
            <a:endParaRPr lang="en-US" sz="1050" dirty="0" smtClean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b="1" dirty="0" smtClean="0"/>
              <a:t>The “middle coming” </a:t>
            </a:r>
            <a:r>
              <a:rPr lang="en-US" dirty="0" smtClean="0"/>
              <a:t>is invisible  and in the present. He comes as our rest and consolation: “in spirit and in power”  </a:t>
            </a:r>
          </a:p>
          <a:p>
            <a:pPr marL="0" indent="0">
              <a:buNone/>
            </a:pPr>
            <a:r>
              <a:rPr lang="en-US" dirty="0" smtClean="0"/>
              <a:t>(“</a:t>
            </a:r>
            <a:r>
              <a:rPr lang="en-US" dirty="0"/>
              <a:t>If anyone loves me, he will keep my words, and the Father will love him, and we shall come to him. </a:t>
            </a:r>
            <a:r>
              <a:rPr lang="en-US" dirty="0" smtClean="0"/>
              <a:t>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that accessible for 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351338"/>
          </a:xfrm>
        </p:spPr>
        <p:txBody>
          <a:bodyPr/>
          <a:lstStyle/>
          <a:p>
            <a:r>
              <a:rPr lang="en-US" dirty="0" smtClean="0"/>
              <a:t>Jesus Christ the baby in the manger</a:t>
            </a:r>
          </a:p>
          <a:p>
            <a:r>
              <a:rPr lang="en-US" dirty="0" smtClean="0"/>
              <a:t>Jesus Christ in the hearts of those who believe in him</a:t>
            </a:r>
          </a:p>
          <a:p>
            <a:r>
              <a:rPr lang="en-US" dirty="0"/>
              <a:t>Jesus Christ the King in heaven (who will come to earth)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19" y="4081463"/>
            <a:ext cx="17145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72" y="3895976"/>
            <a:ext cx="2188260" cy="2466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21" y="3852780"/>
            <a:ext cx="2189246" cy="21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 of Advent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/>
              <a:t>What do we do while we are waiting?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265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in church?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52152"/>
            <a:ext cx="10322032" cy="2522927"/>
          </a:xfrm>
        </p:spPr>
        <p:txBody>
          <a:bodyPr/>
          <a:lstStyle/>
          <a:p>
            <a:r>
              <a:rPr lang="en-US" dirty="0" smtClean="0"/>
              <a:t>Purple vestments </a:t>
            </a:r>
          </a:p>
          <a:p>
            <a:r>
              <a:rPr lang="en-US" dirty="0" smtClean="0"/>
              <a:t>Advent wreath</a:t>
            </a:r>
          </a:p>
          <a:p>
            <a:r>
              <a:rPr lang="en-US" dirty="0" smtClean="0"/>
              <a:t>Prayers and songs about eager waiting</a:t>
            </a:r>
          </a:p>
          <a:p>
            <a:r>
              <a:rPr lang="en-US" dirty="0" smtClean="0"/>
              <a:t>No “Glory to God” (we are waiting for the angels song at Christmas)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67" y="1690688"/>
            <a:ext cx="4154570" cy="3458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04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860</TotalTime>
  <Words>935</Words>
  <Application>Microsoft Office PowerPoint</Application>
  <PresentationFormat>Widescreen</PresentationFormat>
  <Paragraphs>128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Corbel</vt:lpstr>
      <vt:lpstr>Depth</vt:lpstr>
      <vt:lpstr>Advent Adventures</vt:lpstr>
      <vt:lpstr>To lead kids through  Catholic Advent...</vt:lpstr>
      <vt:lpstr>Advent is about waiting</vt:lpstr>
      <vt:lpstr>We need to be countercultural</vt:lpstr>
      <vt:lpstr>What the Church says about Advent</vt:lpstr>
      <vt:lpstr>The Three Comings of Christ</vt:lpstr>
      <vt:lpstr>Making that accessible for kids</vt:lpstr>
      <vt:lpstr>The big question of Advent </vt:lpstr>
      <vt:lpstr>What do we do in church?</vt:lpstr>
      <vt:lpstr>As we begin Advent…</vt:lpstr>
      <vt:lpstr>As we end Advent…</vt:lpstr>
      <vt:lpstr>For Reflection: what does it mean </vt:lpstr>
      <vt:lpstr>Symbols of Advent</vt:lpstr>
      <vt:lpstr>The wreath</vt:lpstr>
      <vt:lpstr>Purple (and blue)</vt:lpstr>
      <vt:lpstr>Stars and the night-time sky</vt:lpstr>
      <vt:lpstr>Looking to the East</vt:lpstr>
      <vt:lpstr>Alpha and Omega</vt:lpstr>
      <vt:lpstr>Jesse tree</vt:lpstr>
      <vt:lpstr>The empty manger</vt:lpstr>
      <vt:lpstr>O Antiphons</vt:lpstr>
      <vt:lpstr>Or...</vt:lpstr>
      <vt:lpstr>What to do in Religious Education</vt:lpstr>
      <vt:lpstr>What can you send home to families?</vt:lpstr>
      <vt:lpstr>Ideas, patterns &amp; instructions</vt:lpstr>
      <vt:lpstr>The Liturgical Catechist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Adventure</dc:title>
  <dc:creator>Joyce Donahue</dc:creator>
  <cp:lastModifiedBy>Joyce Donahue</cp:lastModifiedBy>
  <cp:revision>41</cp:revision>
  <dcterms:created xsi:type="dcterms:W3CDTF">2014-11-02T22:59:08Z</dcterms:created>
  <dcterms:modified xsi:type="dcterms:W3CDTF">2014-11-07T23:38:14Z</dcterms:modified>
</cp:coreProperties>
</file>